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7615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C16D56-0E58-29AB-E754-27D4402BDB5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54133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U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Internal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7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96344" y="0"/>
            <a:ext cx="292608" cy="6858000"/>
          </a:xfrm>
          <a:prstGeom prst="rect">
            <a:avLst/>
          </a:prstGeom>
          <a:solidFill>
            <a:srgbClr val="ED137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" name="Image 0" descr="/home/claude/imgs/ssa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502920"/>
            <a:ext cx="1554480" cy="548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66928" y="2331720"/>
            <a:ext cx="9692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5000" dirty="0"/>
          </a:p>
        </p:txBody>
      </p:sp>
      <p:sp>
        <p:nvSpPr>
          <p:cNvPr id="5" name="Text 2"/>
          <p:cNvSpPr/>
          <p:nvPr/>
        </p:nvSpPr>
        <p:spPr>
          <a:xfrm>
            <a:off x="566928" y="3154680"/>
            <a:ext cx="9875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Pre-Departure Briefing</a:t>
            </a:r>
            <a:endParaRPr lang="en-US" sz="5000" dirty="0"/>
          </a:p>
        </p:txBody>
      </p:sp>
      <p:sp>
        <p:nvSpPr>
          <p:cNvPr id="6" name="Text 3"/>
          <p:cNvSpPr/>
          <p:nvPr/>
        </p:nvSpPr>
        <p:spPr>
          <a:xfrm>
            <a:off x="566928" y="4160520"/>
            <a:ext cx="9692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F4B6D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template is for clubs seeking approval for overnight/interstate/international trips, excursions or camps</a:t>
            </a:r>
            <a:endParaRPr lang="en-US" sz="1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D13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7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Reporting &amp; contacts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645920"/>
            <a:ext cx="5852160" cy="4389120"/>
          </a:xfrm>
          <a:prstGeom prst="rect">
            <a:avLst/>
          </a:prstGeom>
          <a:solidFill>
            <a:srgbClr val="F4F5F6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841248" y="1901952"/>
            <a:ext cx="475488" cy="475488"/>
          </a:xfrm>
          <a:prstGeom prst="ellipse">
            <a:avLst/>
          </a:prstGeom>
          <a:solidFill>
            <a:srgbClr val="FCE4F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2020824"/>
            <a:ext cx="237744" cy="23774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81328" y="1865376"/>
            <a:ext cx="4709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Reporting inappropriate behaviour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59536" y="2523744"/>
            <a:ext cx="5266944" cy="3310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Rubric — Complaints &amp; Appeals Form (or the SSA website Incident Report Form for safety / misconduct).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Email clubs@swin.edu.au for general enquiries, or safercommunity@swinburne.edu.au for serious concerns.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person — the Clubs &amp; Sports team at SSA HQ, 14W.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SSA may take up to 5 business days to respond (§ 13.1).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620256" y="1645920"/>
            <a:ext cx="5020056" cy="4389120"/>
          </a:xfrm>
          <a:prstGeom prst="rect">
            <a:avLst/>
          </a:prstGeom>
          <a:solidFill>
            <a:srgbClr val="F4F5F6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Shape 7"/>
          <p:cNvSpPr/>
          <p:nvPr/>
        </p:nvSpPr>
        <p:spPr>
          <a:xfrm>
            <a:off x="6894576" y="1901952"/>
            <a:ext cx="475488" cy="475488"/>
          </a:xfrm>
          <a:prstGeom prst="ellipse">
            <a:avLst/>
          </a:prstGeom>
          <a:solidFill>
            <a:srgbClr val="FCE4F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3448" y="2020824"/>
            <a:ext cx="237744" cy="23774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34656" y="1865376"/>
            <a:ext cx="387705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Further questions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6912864" y="2523744"/>
            <a:ext cx="4434840" cy="3310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3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Contact the Senior Event Manager or designated contact — name, position and contact details.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3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General club enquiries: clubs@swin.edu.au.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27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96344" y="0"/>
            <a:ext cx="292608" cy="6858000"/>
          </a:xfrm>
          <a:prstGeom prst="rect">
            <a:avLst/>
          </a:prstGeom>
          <a:solidFill>
            <a:srgbClr val="ED137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" name="Image 0" descr="/home/claude/imgs/ssa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548640"/>
            <a:ext cx="1554480" cy="548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66928" y="2468880"/>
            <a:ext cx="100584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Stay safe.</a:t>
            </a:r>
            <a:endParaRPr lang="en-US" sz="46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Brief early.</a:t>
            </a:r>
            <a:endParaRPr lang="en-US" sz="4600" dirty="0"/>
          </a:p>
        </p:txBody>
      </p:sp>
      <p:sp>
        <p:nvSpPr>
          <p:cNvPr id="5" name="Text 2"/>
          <p:cNvSpPr/>
          <p:nvPr/>
        </p:nvSpPr>
        <p:spPr>
          <a:xfrm>
            <a:off x="566928" y="457200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F4B6D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Send this briefing at least two weeks before departure  ·  CC clubs@swin.edu.au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D13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YOU SEND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use this briefing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600200"/>
            <a:ext cx="5943600" cy="4480560"/>
          </a:xfrm>
          <a:prstGeom prst="rect">
            <a:avLst/>
          </a:prstGeom>
          <a:solidFill>
            <a:srgbClr val="FCE4F0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" y="1920240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18488" y="1938528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Email it to every attendee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86968" y="2697480"/>
            <a:ext cx="53035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1000"/>
              </a:spcAft>
              <a:buNone/>
            </a:pPr>
            <a:r>
              <a:rPr lang="en-US" sz="14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Send the completed briefing to everyone attending your overnight activity. This includes club camps, overnight trips, interstate competitions, interstate or overseas trips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sure every field is complete and clear before you send.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812280" y="1600200"/>
            <a:ext cx="4809744" cy="1371600"/>
          </a:xfrm>
          <a:prstGeom prst="rect">
            <a:avLst/>
          </a:prstGeom>
          <a:solidFill>
            <a:srgbClr val="F4F5F6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9" name="Shape 6"/>
          <p:cNvSpPr/>
          <p:nvPr/>
        </p:nvSpPr>
        <p:spPr>
          <a:xfrm>
            <a:off x="6812280" y="1600200"/>
            <a:ext cx="109728" cy="1371600"/>
          </a:xfrm>
          <a:prstGeom prst="rect">
            <a:avLst/>
          </a:prstGeom>
          <a:solidFill>
            <a:srgbClr val="ED1373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0" name="Text 7"/>
          <p:cNvSpPr/>
          <p:nvPr/>
        </p:nvSpPr>
        <p:spPr>
          <a:xfrm>
            <a:off x="7086600" y="1764792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BCC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7086600" y="2350008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A8C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all attendees, to protect their privacy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12280" y="3154680"/>
            <a:ext cx="4809744" cy="1371600"/>
          </a:xfrm>
          <a:prstGeom prst="rect">
            <a:avLst/>
          </a:prstGeom>
          <a:solidFill>
            <a:srgbClr val="F4F5F6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3" name="Shape 10"/>
          <p:cNvSpPr/>
          <p:nvPr/>
        </p:nvSpPr>
        <p:spPr>
          <a:xfrm>
            <a:off x="6812280" y="3154680"/>
            <a:ext cx="109728" cy="1371600"/>
          </a:xfrm>
          <a:prstGeom prst="rect">
            <a:avLst/>
          </a:prstGeom>
          <a:solidFill>
            <a:srgbClr val="ED1373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4" name="Text 11"/>
          <p:cNvSpPr/>
          <p:nvPr/>
        </p:nvSpPr>
        <p:spPr>
          <a:xfrm>
            <a:off x="7086600" y="3319272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≥ 1 week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7086600" y="3904488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A8C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 departure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6812280" y="4709160"/>
            <a:ext cx="4809744" cy="1371600"/>
          </a:xfrm>
          <a:prstGeom prst="rect">
            <a:avLst/>
          </a:prstGeom>
          <a:solidFill>
            <a:srgbClr val="F4F5F6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7" name="Shape 14"/>
          <p:cNvSpPr/>
          <p:nvPr/>
        </p:nvSpPr>
        <p:spPr>
          <a:xfrm>
            <a:off x="6812280" y="4709160"/>
            <a:ext cx="109728" cy="1371600"/>
          </a:xfrm>
          <a:prstGeom prst="rect">
            <a:avLst/>
          </a:prstGeom>
          <a:solidFill>
            <a:srgbClr val="ED1373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8" name="Text 15"/>
          <p:cNvSpPr/>
          <p:nvPr/>
        </p:nvSpPr>
        <p:spPr>
          <a:xfrm>
            <a:off x="7086600" y="4873752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CC clubs@swin.edu.au</a:t>
            </a:r>
            <a:endParaRPr lang="en-US" sz="2400" dirty="0"/>
          </a:p>
        </p:txBody>
      </p:sp>
      <p:sp>
        <p:nvSpPr>
          <p:cNvPr id="19" name="Text 16"/>
          <p:cNvSpPr/>
          <p:nvPr/>
        </p:nvSpPr>
        <p:spPr>
          <a:xfrm>
            <a:off x="7086600" y="5458968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A8C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 every send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D13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Event details</a:t>
            </a:r>
            <a:endParaRPr lang="en-US" sz="30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623039"/>
              </p:ext>
            </p:extLst>
          </p:nvPr>
        </p:nvGraphicFramePr>
        <p:xfrm>
          <a:off x="566928" y="1691640"/>
          <a:ext cx="11055096" cy="3566160"/>
        </p:xfrm>
        <a:graphic>
          <a:graphicData uri="http://schemas.openxmlformats.org/drawingml/2006/table">
            <a:tbl>
              <a:tblPr/>
              <a:tblGrid>
                <a:gridCol w="329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63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32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A2745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Event name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127000" marR="101600" marT="50800" marB="50800" anchor="ctr">
                    <a:lnL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127000" marR="101600" marT="50800" marB="50800" anchor="ctr">
                    <a:lnL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2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A2745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Club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127000" marR="101600" marT="50800" marB="50800" anchor="ctr">
                    <a:lnL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127000" marR="101600" marT="50800" marB="50800" anchor="ctr">
                    <a:lnL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2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A2745"/>
                          </a:solidFill>
                          <a:latin typeface="Aptos" pitchFamily="34" charset="0"/>
                          <a:ea typeface="Aptos" charset="0"/>
                          <a:cs typeface="Aptos" charset="0"/>
                        </a:rPr>
                        <a:t>Club lead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127000" marR="101600" marT="50800" marB="50800" anchor="ctr">
                    <a:lnL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i="1" dirty="0">
                          <a:solidFill>
                            <a:srgbClr val="1A1A1A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Name  ·  student/club email  ·  phone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127000" marR="101600" marT="50800" marB="50800" anchor="ctr">
                    <a:lnL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32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A2745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Secondary Event Coordinators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127000" marR="101600" marT="50800" marB="50800" anchor="ctr">
                    <a:lnL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i="1" dirty="0">
                          <a:solidFill>
                            <a:srgbClr val="1A1A1A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Names  ·  contact details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127000" marR="101600" marT="50800" marB="50800" anchor="ctr">
                    <a:lnL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32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0A2745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Date, time &amp; location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127000" marR="101600" marT="50800" marB="50800" anchor="ctr">
                    <a:lnL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i="1" dirty="0">
                          <a:solidFill>
                            <a:srgbClr val="1A1A1A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Dates, times and venue details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127000" marR="101600" marT="50800" marB="50800" anchor="ctr">
                    <a:lnL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CBE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D13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Event overview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645920"/>
            <a:ext cx="5440680" cy="4389120"/>
          </a:xfrm>
          <a:prstGeom prst="rect">
            <a:avLst/>
          </a:prstGeom>
          <a:solidFill>
            <a:srgbClr val="F4F5F6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841248" y="1901952"/>
            <a:ext cx="475488" cy="475488"/>
          </a:xfrm>
          <a:prstGeom prst="ellipse">
            <a:avLst/>
          </a:prstGeom>
          <a:solidFill>
            <a:srgbClr val="FCE4F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2020824"/>
            <a:ext cx="237744" cy="23774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81328" y="1865376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Event objectives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59536" y="2523744"/>
            <a:ext cx="4855464" cy="3310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the purpose of the event.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out the expected outcomes for participants.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217920" y="1645920"/>
            <a:ext cx="5440680" cy="4389120"/>
          </a:xfrm>
          <a:prstGeom prst="rect">
            <a:avLst/>
          </a:prstGeom>
          <a:solidFill>
            <a:srgbClr val="F4F5F6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Shape 7"/>
          <p:cNvSpPr/>
          <p:nvPr/>
        </p:nvSpPr>
        <p:spPr>
          <a:xfrm>
            <a:off x="6492240" y="1901952"/>
            <a:ext cx="475488" cy="475488"/>
          </a:xfrm>
          <a:prstGeom prst="ellipse">
            <a:avLst/>
          </a:prstGeom>
          <a:solidFill>
            <a:srgbClr val="FCE4F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1112" y="2020824"/>
            <a:ext cx="237744" cy="23774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132320" y="1865376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Activities planned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6510528" y="2523744"/>
            <a:ext cx="4855464" cy="3310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Detail the activities in full.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Include a complete itinerary where the event spans multiple days or venues.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D13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Logistics &amp; arrangements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600200"/>
            <a:ext cx="5440680" cy="1993392"/>
          </a:xfrm>
          <a:prstGeom prst="rect">
            <a:avLst/>
          </a:prstGeom>
          <a:solidFill>
            <a:srgbClr val="F4F5F6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841248" y="1856232"/>
            <a:ext cx="475488" cy="475488"/>
          </a:xfrm>
          <a:prstGeom prst="ellipse">
            <a:avLst/>
          </a:prstGeom>
          <a:solidFill>
            <a:srgbClr val="FCE4F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1975104"/>
            <a:ext cx="237744" cy="23774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81328" y="1819656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Transport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59536" y="2478024"/>
            <a:ext cx="485546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500"/>
              </a:spcAft>
              <a:buNone/>
            </a:pPr>
            <a:r>
              <a:rPr lang="en-US" sz="1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Chartered bus, self-travel, pick-up / drop-off points &amp; times. Use a chartered service where possible (Handbook § 6.6).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217920" y="1600200"/>
            <a:ext cx="5440680" cy="1993392"/>
          </a:xfrm>
          <a:prstGeom prst="rect">
            <a:avLst/>
          </a:prstGeom>
          <a:solidFill>
            <a:srgbClr val="F4F5F6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Shape 7"/>
          <p:cNvSpPr/>
          <p:nvPr/>
        </p:nvSpPr>
        <p:spPr>
          <a:xfrm>
            <a:off x="6492240" y="1856232"/>
            <a:ext cx="475488" cy="475488"/>
          </a:xfrm>
          <a:prstGeom prst="ellipse">
            <a:avLst/>
          </a:prstGeom>
          <a:solidFill>
            <a:srgbClr val="FCE4F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1112" y="1975104"/>
            <a:ext cx="237744" cy="23774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132320" y="1819656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Accommodation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6510528" y="2478024"/>
            <a:ext cx="485546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500"/>
              </a:spcAft>
              <a:buNone/>
            </a:pPr>
            <a:r>
              <a:rPr lang="en-US" sz="1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multi-day events: single / shared rooms and any gender-specific arrangements.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566928" y="3794760"/>
            <a:ext cx="5440680" cy="1993392"/>
          </a:xfrm>
          <a:prstGeom prst="rect">
            <a:avLst/>
          </a:prstGeom>
          <a:solidFill>
            <a:srgbClr val="F4F5F6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5" name="Shape 11"/>
          <p:cNvSpPr/>
          <p:nvPr/>
        </p:nvSpPr>
        <p:spPr>
          <a:xfrm>
            <a:off x="841248" y="4050792"/>
            <a:ext cx="475488" cy="475488"/>
          </a:xfrm>
          <a:prstGeom prst="ellipse">
            <a:avLst/>
          </a:prstGeom>
          <a:solidFill>
            <a:srgbClr val="FCE4F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20" y="4169664"/>
            <a:ext cx="237744" cy="23774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481328" y="4014216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Dress code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859536" y="4672584"/>
            <a:ext cx="485546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500"/>
              </a:spcAft>
              <a:buNone/>
            </a:pPr>
            <a:r>
              <a:rPr lang="en-US" sz="1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Formal, casual, closed-toe shoes — specify what attendees should wear.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6217920" y="3794760"/>
            <a:ext cx="5440680" cy="1993392"/>
          </a:xfrm>
          <a:prstGeom prst="rect">
            <a:avLst/>
          </a:prstGeom>
          <a:solidFill>
            <a:srgbClr val="F4F5F6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20" name="Shape 15"/>
          <p:cNvSpPr/>
          <p:nvPr/>
        </p:nvSpPr>
        <p:spPr>
          <a:xfrm>
            <a:off x="6492240" y="4050792"/>
            <a:ext cx="475488" cy="475488"/>
          </a:xfrm>
          <a:prstGeom prst="ellipse">
            <a:avLst/>
          </a:prstGeom>
          <a:solidFill>
            <a:srgbClr val="FCE4F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1112" y="4169664"/>
            <a:ext cx="237744" cy="23774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132320" y="4014216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Dietary requirements</a:t>
            </a:r>
            <a:endParaRPr lang="en-US" sz="1500" dirty="0"/>
          </a:p>
        </p:txBody>
      </p:sp>
      <p:sp>
        <p:nvSpPr>
          <p:cNvPr id="23" name="Text 17"/>
          <p:cNvSpPr/>
          <p:nvPr/>
        </p:nvSpPr>
        <p:spPr>
          <a:xfrm>
            <a:off x="6510528" y="4672584"/>
            <a:ext cx="485546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500"/>
              </a:spcAft>
              <a:buNone/>
            </a:pPr>
            <a:r>
              <a:rPr lang="en-US" sz="1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update dietary needs, any cut-off date, and where food can be bought.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D13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4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Gear &amp; provisions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691640"/>
            <a:ext cx="3538728" cy="4297680"/>
          </a:xfrm>
          <a:prstGeom prst="rect">
            <a:avLst/>
          </a:prstGeom>
          <a:solidFill>
            <a:srgbClr val="F4F5F6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841248" y="1947672"/>
            <a:ext cx="475488" cy="475488"/>
          </a:xfrm>
          <a:prstGeom prst="ellipse">
            <a:avLst/>
          </a:prstGeom>
          <a:solidFill>
            <a:srgbClr val="FCE4F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2066544"/>
            <a:ext cx="237744" cy="23774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81328" y="1911096"/>
            <a:ext cx="2395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Provided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59536" y="2569464"/>
            <a:ext cx="2953512" cy="3218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500"/>
              </a:spcAft>
              <a:buNone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List what the club supplies — food, equipment, materials.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338828" y="1691640"/>
            <a:ext cx="3538728" cy="4297680"/>
          </a:xfrm>
          <a:prstGeom prst="rect">
            <a:avLst/>
          </a:prstGeom>
          <a:solidFill>
            <a:srgbClr val="F4F5F6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Shape 7"/>
          <p:cNvSpPr/>
          <p:nvPr/>
        </p:nvSpPr>
        <p:spPr>
          <a:xfrm>
            <a:off x="4613148" y="1947672"/>
            <a:ext cx="475488" cy="475488"/>
          </a:xfrm>
          <a:prstGeom prst="ellipse">
            <a:avLst/>
          </a:prstGeom>
          <a:solidFill>
            <a:srgbClr val="FCE4F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2020" y="2066544"/>
            <a:ext cx="237744" cy="23774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253228" y="1911096"/>
            <a:ext cx="2395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Bring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4631436" y="2569464"/>
            <a:ext cx="2953512" cy="3218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500"/>
              </a:spcAft>
              <a:buNone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Required and recommended items — clothing, equipment, medication, ID.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8110728" y="1691640"/>
            <a:ext cx="3538728" cy="4297680"/>
          </a:xfrm>
          <a:prstGeom prst="rect">
            <a:avLst/>
          </a:prstGeom>
          <a:solidFill>
            <a:srgbClr val="F4F5F6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5" name="Shape 11"/>
          <p:cNvSpPr/>
          <p:nvPr/>
        </p:nvSpPr>
        <p:spPr>
          <a:xfrm>
            <a:off x="8385048" y="1947672"/>
            <a:ext cx="475488" cy="475488"/>
          </a:xfrm>
          <a:prstGeom prst="ellipse">
            <a:avLst/>
          </a:prstGeom>
          <a:solidFill>
            <a:srgbClr val="FCE4F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920" y="2066544"/>
            <a:ext cx="237744" cy="23774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025128" y="1911096"/>
            <a:ext cx="23957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aid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8403336" y="2569464"/>
            <a:ext cx="2953512" cy="3218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500"/>
              </a:spcAft>
              <a:buNone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Trained first aiders, kits and the nearest medical facility. Camp first-aid ratios apply.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D13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5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Hazards &amp; personal safety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645920"/>
            <a:ext cx="5029200" cy="4389120"/>
          </a:xfrm>
          <a:prstGeom prst="rect">
            <a:avLst/>
          </a:prstGeom>
          <a:solidFill>
            <a:srgbClr val="F4F5F6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841248" y="1901952"/>
            <a:ext cx="475488" cy="475488"/>
          </a:xfrm>
          <a:prstGeom prst="ellipse">
            <a:avLst/>
          </a:prstGeom>
          <a:solidFill>
            <a:srgbClr val="FCE4F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2020824"/>
            <a:ext cx="237744" cy="23774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81328" y="1865376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Location &amp; event hazards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59536" y="2523744"/>
            <a:ext cx="4443984" cy="3310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hazards from the location or activities.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how each will be managed.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 with your submitted Risk Assessment.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5797296" y="1645920"/>
            <a:ext cx="5861304" cy="4389120"/>
          </a:xfrm>
          <a:prstGeom prst="rect">
            <a:avLst/>
          </a:prstGeom>
          <a:solidFill>
            <a:srgbClr val="F4F5F6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1616" y="1901952"/>
            <a:ext cx="457200" cy="45720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665976" y="1883664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Personal safety message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6089904" y="2514600"/>
            <a:ext cx="5303520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Travel with a friend; use well-travelled routes.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Stay aware of your surroundings, day or night.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your instincts — move to a safe area and call for help if uneasy.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Tell someone your whereabouts and expected return time.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 cautious at ATMs; avoid phone distractions in public.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▪"/>
            </a:pPr>
            <a:r>
              <a:rPr lang="en-US" sz="125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never have to take part in an activity you're not comfortable with.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27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896344" y="0"/>
            <a:ext cx="292608" cy="6858000"/>
          </a:xfrm>
          <a:prstGeom prst="rect">
            <a:avLst/>
          </a:prstGeom>
          <a:solidFill>
            <a:srgbClr val="ED1373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3" name="Text 1"/>
          <p:cNvSpPr/>
          <p:nvPr/>
        </p:nvSpPr>
        <p:spPr>
          <a:xfrm>
            <a:off x="566928" y="4572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D13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EVENT RULES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66928" y="73152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Rules &amp; standards of behaviour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66928" y="1691640"/>
            <a:ext cx="5349240" cy="4343400"/>
          </a:xfrm>
          <a:prstGeom prst="rect">
            <a:avLst/>
          </a:prstGeom>
          <a:solidFill>
            <a:srgbClr val="14304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6" name="Shape 4"/>
          <p:cNvSpPr/>
          <p:nvPr/>
        </p:nvSpPr>
        <p:spPr>
          <a:xfrm>
            <a:off x="841248" y="1938528"/>
            <a:ext cx="475488" cy="475488"/>
          </a:xfrm>
          <a:prstGeom prst="ellipse">
            <a:avLst/>
          </a:prstGeom>
          <a:solidFill>
            <a:srgbClr val="ED137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2057400"/>
            <a:ext cx="237744" cy="23774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35608" y="1920240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Alcohol rules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59536" y="2606040"/>
            <a:ext cx="48006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▪"/>
            </a:pPr>
            <a:r>
              <a:rPr lang="en-US" sz="1250" dirty="0">
                <a:solidFill>
                  <a:srgbClr val="EAEE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at RSA-compliant venues with sober officers and emergency drivers.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▪"/>
            </a:pPr>
            <a:r>
              <a:rPr lang="en-US" sz="1250" dirty="0">
                <a:solidFill>
                  <a:srgbClr val="EAEE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Display '18+' on all event materials where alcohol is available.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▪"/>
            </a:pPr>
            <a:r>
              <a:rPr lang="en-US" sz="1250" dirty="0">
                <a:solidFill>
                  <a:srgbClr val="EAEE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 camps, all alcohol is served under a liquor licence — BYO is not permitted.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▪"/>
            </a:pPr>
            <a:r>
              <a:rPr lang="en-US" sz="1250" dirty="0">
                <a:solidFill>
                  <a:srgbClr val="EAEE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Submit a Liquor Licence and Alcohol Service Plan at least 10 working days before.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126480" y="1691640"/>
            <a:ext cx="5349240" cy="4343400"/>
          </a:xfrm>
          <a:prstGeom prst="rect">
            <a:avLst/>
          </a:prstGeom>
          <a:solidFill>
            <a:srgbClr val="14304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1" name="Shape 8"/>
          <p:cNvSpPr/>
          <p:nvPr/>
        </p:nvSpPr>
        <p:spPr>
          <a:xfrm>
            <a:off x="6400800" y="1938528"/>
            <a:ext cx="475488" cy="475488"/>
          </a:xfrm>
          <a:prstGeom prst="ellipse">
            <a:avLst/>
          </a:prstGeom>
          <a:solidFill>
            <a:srgbClr val="ED137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9672" y="2057400"/>
            <a:ext cx="237744" cy="23774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995160" y="1920240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Participant requirements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6419088" y="2606040"/>
            <a:ext cx="48006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▪"/>
            </a:pPr>
            <a:r>
              <a:rPr lang="en-US" sz="1250" dirty="0">
                <a:solidFill>
                  <a:srgbClr val="EAEE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Follow the SSA Member Code of Conduct and the Swinburne Student Charter.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▪"/>
            </a:pPr>
            <a:r>
              <a:rPr lang="en-US" sz="1250" dirty="0">
                <a:solidFill>
                  <a:srgbClr val="EAEE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Complete any required Consent Matters or safety training before the event.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▪"/>
            </a:pPr>
            <a:r>
              <a:rPr lang="en-US" sz="1250" dirty="0">
                <a:solidFill>
                  <a:srgbClr val="EAEE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Complete a Participant Agreement and Medical / Emergency Treatment Consent Form for high-risk and overnight events.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Char char="▪"/>
            </a:pPr>
            <a:r>
              <a:rPr lang="en-US" sz="1250" dirty="0">
                <a:solidFill>
                  <a:srgbClr val="EAEE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Breaches are reported to the Facilitators and may lead to removal at the participant's expense and referral to Swinburne's CRAM process.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D13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6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Incidents &amp; media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627632"/>
            <a:ext cx="11055096" cy="1463040"/>
          </a:xfrm>
          <a:prstGeom prst="rect">
            <a:avLst/>
          </a:prstGeom>
          <a:solidFill>
            <a:srgbClr val="0A2745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5" name="Shape 3"/>
          <p:cNvSpPr/>
          <p:nvPr/>
        </p:nvSpPr>
        <p:spPr>
          <a:xfrm>
            <a:off x="886968" y="1993392"/>
            <a:ext cx="713232" cy="713232"/>
          </a:xfrm>
          <a:prstGeom prst="ellipse">
            <a:avLst/>
          </a:prstGeom>
          <a:solidFill>
            <a:srgbClr val="ED1373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992" y="2185416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01368" y="182880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D13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an emergency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801368" y="2286000"/>
            <a:ext cx="950061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DCE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Immediate danger — call </a:t>
            </a:r>
            <a:r>
              <a:rPr lang="en-US" sz="13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000</a:t>
            </a:r>
            <a:r>
              <a:rPr lang="en-US" sz="1350" dirty="0">
                <a:solidFill>
                  <a:srgbClr val="DCE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   On campus, also call </a:t>
            </a:r>
            <a:r>
              <a:rPr lang="en-US" sz="13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Swinburne Security 9214 3333</a:t>
            </a:r>
            <a:r>
              <a:rPr lang="en-US" sz="1350" dirty="0">
                <a:solidFill>
                  <a:srgbClr val="DCE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350" dirty="0"/>
          </a:p>
          <a:p>
            <a:pPr marL="0" indent="0">
              <a:buNone/>
            </a:pPr>
            <a:r>
              <a:rPr lang="en-US" sz="1350" dirty="0">
                <a:solidFill>
                  <a:srgbClr val="DCE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Serious welfare or safety concerns — </a:t>
            </a:r>
            <a:r>
              <a:rPr lang="en-US" sz="13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safercommunity@swinburne.edu.au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566928" y="3291840"/>
            <a:ext cx="5440680" cy="2697480"/>
          </a:xfrm>
          <a:prstGeom prst="rect">
            <a:avLst/>
          </a:prstGeom>
          <a:solidFill>
            <a:srgbClr val="F4F5F6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0" name="Shape 7"/>
          <p:cNvSpPr/>
          <p:nvPr/>
        </p:nvSpPr>
        <p:spPr>
          <a:xfrm>
            <a:off x="841248" y="3547872"/>
            <a:ext cx="475488" cy="475488"/>
          </a:xfrm>
          <a:prstGeom prst="ellipse">
            <a:avLst/>
          </a:prstGeom>
          <a:solidFill>
            <a:srgbClr val="FCE4F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" y="3666744"/>
            <a:ext cx="237744" cy="23774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481328" y="3511296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Incident management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859536" y="4169664"/>
            <a:ext cx="4855464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 all incidents, grievances and emergencies to the nominated event officer (name · phone · email).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SSA and Swinburne have trained personnel and protocols to respond.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6217920" y="3291840"/>
            <a:ext cx="5440680" cy="2697480"/>
          </a:xfrm>
          <a:prstGeom prst="rect">
            <a:avLst/>
          </a:prstGeom>
          <a:solidFill>
            <a:srgbClr val="F4F5F6"/>
          </a:solidFill>
          <a:ln/>
          <a:effectLst>
            <a:outerShdw blurRad="889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AU"/>
          </a:p>
        </p:txBody>
      </p:sp>
      <p:sp>
        <p:nvSpPr>
          <p:cNvPr id="15" name="Shape 11"/>
          <p:cNvSpPr/>
          <p:nvPr/>
        </p:nvSpPr>
        <p:spPr>
          <a:xfrm>
            <a:off x="6492240" y="3547872"/>
            <a:ext cx="475488" cy="475488"/>
          </a:xfrm>
          <a:prstGeom prst="ellipse">
            <a:avLst/>
          </a:prstGeom>
          <a:solidFill>
            <a:srgbClr val="FCE4F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1112" y="3666744"/>
            <a:ext cx="237744" cy="23774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132320" y="3511296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27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Media protocols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6510528" y="4169664"/>
            <a:ext cx="4855464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Get advice from the SSA Clubs &amp; Sports team before any media enquiry.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▪"/>
            </a:pPr>
            <a:r>
              <a:rPr lang="en-US" sz="1200" dirty="0">
                <a:solidFill>
                  <a:srgbClr val="1A1A1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Don't comment on the event, and don't say 'no comment'.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db2ad1f-31fb-4f37-bf3f-bbce808865bf">
      <Terms xmlns="http://schemas.microsoft.com/office/infopath/2007/PartnerControls"/>
    </lcf76f155ced4ddcb4097134ff3c332f>
    <TaxCatchAll xmlns="0f331433-2ab5-4f51-99c5-5968460b69c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6D92B591411C4A9C831489463E843C" ma:contentTypeVersion="14" ma:contentTypeDescription="Create a new document." ma:contentTypeScope="" ma:versionID="fe1ccad30b999b067a6183847c94ca0b">
  <xsd:schema xmlns:xsd="http://www.w3.org/2001/XMLSchema" xmlns:xs="http://www.w3.org/2001/XMLSchema" xmlns:p="http://schemas.microsoft.com/office/2006/metadata/properties" xmlns:ns2="adb2ad1f-31fb-4f37-bf3f-bbce808865bf" xmlns:ns3="0f331433-2ab5-4f51-99c5-5968460b69c9" targetNamespace="http://schemas.microsoft.com/office/2006/metadata/properties" ma:root="true" ma:fieldsID="5862bc78af93b3bb21510eb00dbf14e7" ns2:_="" ns3:_="">
    <xsd:import namespace="adb2ad1f-31fb-4f37-bf3f-bbce808865bf"/>
    <xsd:import namespace="0f331433-2ab5-4f51-99c5-5968460b69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b2ad1f-31fb-4f37-bf3f-bbce808865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4b2f4e7-b333-4133-9696-cdcd9b8dc4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331433-2ab5-4f51-99c5-5968460b69c9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8c32112e-75c6-4a58-9b01-6d9c05ccb7cb}" ma:internalName="TaxCatchAll" ma:showField="CatchAllData" ma:web="0f331433-2ab5-4f51-99c5-5968460b69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C8B7AE-865F-4749-A0EA-EA6FF83176AE}">
  <ds:schemaRefs>
    <ds:schemaRef ds:uri="http://schemas.microsoft.com/office/2006/metadata/properties"/>
    <ds:schemaRef ds:uri="http://schemas.microsoft.com/office/infopath/2007/PartnerControls"/>
    <ds:schemaRef ds:uri="adb2ad1f-31fb-4f37-bf3f-bbce808865bf"/>
    <ds:schemaRef ds:uri="0f331433-2ab5-4f51-99c5-5968460b69c9"/>
  </ds:schemaRefs>
</ds:datastoreItem>
</file>

<file path=customXml/itemProps2.xml><?xml version="1.0" encoding="utf-8"?>
<ds:datastoreItem xmlns:ds="http://schemas.openxmlformats.org/officeDocument/2006/customXml" ds:itemID="{4516FA66-F31A-4C5B-BC7D-0900FEC840F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2B121E-76ED-4C30-9278-6301108C36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b2ad1f-31fb-4f37-bf3f-bbce808865bf"/>
    <ds:schemaRef ds:uri="0f331433-2ab5-4f51-99c5-5968460b69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583b3fa-365b-4fa2-9885-a560b35483b3}" enabled="1" method="Standard" siteId="{df7f7579-3e9c-4a7e-b844-420280f53859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773</Words>
  <Application>Microsoft Office PowerPoint</Application>
  <PresentationFormat>Widescreen</PresentationFormat>
  <Paragraphs>109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Overnight Event Pre-Departure Briefing</dc:title>
  <dc:subject>PptxGenJS Presentation</dc:subject>
  <dc:creator>Swinburne Student Association</dc:creator>
  <cp:lastModifiedBy>Josh Gilligan</cp:lastModifiedBy>
  <cp:revision>5</cp:revision>
  <dcterms:created xsi:type="dcterms:W3CDTF">2026-06-08T05:21:40Z</dcterms:created>
  <dcterms:modified xsi:type="dcterms:W3CDTF">2026-07-15T00:31:50Z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Office Theme:3</vt:lpwstr>
  </property>
  <property fmtid="{D5CDD505-2E9C-101B-9397-08002B2CF9AE}" pid="3" name="ClassificationContentMarkingHeaderText">
    <vt:lpwstr>Internal</vt:lpwstr>
  </property>
  <property fmtid="{D5CDD505-2E9C-101B-9397-08002B2CF9AE}" pid="4" name="ContentTypeId">
    <vt:lpwstr>0x0101005D6D92B591411C4A9C831489463E843C</vt:lpwstr>
  </property>
</Properties>
</file>